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3" r:id="rId3"/>
    <p:sldId id="301" r:id="rId4"/>
    <p:sldId id="314" r:id="rId5"/>
    <p:sldId id="318" r:id="rId6"/>
    <p:sldId id="319" r:id="rId7"/>
    <p:sldId id="327" r:id="rId8"/>
    <p:sldId id="294" r:id="rId9"/>
    <p:sldId id="328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964" autoAdjust="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Real-life</a:t>
            </a:r>
            <a:r>
              <a:rPr lang="en-GB" baseline="0" dirty="0"/>
              <a:t> example to help them understand how malware has the same level of impact, just not on a human level.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511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Watch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video to complete this task - https://www.youtube.com/watch?v=JZOLa7_LShk&amp;t=2s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7222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97746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They</a:t>
            </a:r>
            <a:r>
              <a:rPr lang="en-GB" baseline="0" dirty="0"/>
              <a:t> don’t need to suggest 8 – 3 would be good as a minimum. Answers will be on the next slide so be careful.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867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10403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</a:t>
            </a:r>
            <a:r>
              <a:rPr lang="en-GB" baseline="0" dirty="0"/>
              <a:t> source: https://commons.wikimedia.org/wiki/File:Ransomware-pic.jpg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5107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Others</a:t>
            </a:r>
            <a:r>
              <a:rPr lang="en-GB" baseline="0" dirty="0"/>
              <a:t> from slide x can be accepted.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548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DT22:</a:t>
            </a:r>
          </a:p>
          <a:p>
            <a:r>
              <a:rPr lang="en-US" noProof="1"/>
              <a:t>Malware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3" r="13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7427" r="20549"/>
          <a:stretch/>
        </p:blipFill>
        <p:spPr>
          <a:xfrm>
            <a:off x="304800" y="1395183"/>
            <a:ext cx="3904343" cy="35251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4172" y="1801583"/>
            <a:ext cx="50074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+mj-lt"/>
              </a:rPr>
              <a:t>How does COVID-19 spread?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+mj-lt"/>
              </a:rPr>
              <a:t>What impact does the spread of COVID-19 have?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latin typeface="+mj-lt"/>
              </a:rPr>
              <a:t>How can we avoid being infected?</a:t>
            </a:r>
          </a:p>
        </p:txBody>
      </p:sp>
    </p:spTree>
    <p:extLst>
      <p:ext uri="{BB962C8B-B14F-4D97-AF65-F5344CB8AC3E}">
        <p14:creationId xmlns:p14="http://schemas.microsoft.com/office/powerpoint/2010/main" val="4014927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What are the threats to devices and computers?</a:t>
            </a:r>
          </a:p>
          <a:p>
            <a:r>
              <a:rPr lang="en-GB" dirty="0"/>
              <a:t>What effect do different malware attacks have on your computer?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Identify the purpose of each type of malware.</a:t>
            </a:r>
          </a:p>
          <a:p>
            <a:r>
              <a:rPr lang="en-GB" dirty="0"/>
              <a:t>Suggest ways computers can avoid malware infection.</a:t>
            </a:r>
          </a:p>
          <a:p>
            <a:endParaRPr lang="en-GB" dirty="0"/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565374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r="8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0802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Match them up!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Watch the following video to match up the type of malware with the correct statement.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159162"/>
              </p:ext>
            </p:extLst>
          </p:nvPr>
        </p:nvGraphicFramePr>
        <p:xfrm>
          <a:off x="286327" y="1481664"/>
          <a:ext cx="1103283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1900">
                  <a:extLst>
                    <a:ext uri="{9D8B030D-6E8A-4147-A177-3AD203B41FA5}">
                      <a16:colId xmlns:a16="http://schemas.microsoft.com/office/drawing/2014/main" val="980477829"/>
                    </a:ext>
                  </a:extLst>
                </a:gridCol>
                <a:gridCol w="1529991">
                  <a:extLst>
                    <a:ext uri="{9D8B030D-6E8A-4147-A177-3AD203B41FA5}">
                      <a16:colId xmlns:a16="http://schemas.microsoft.com/office/drawing/2014/main" val="2086299256"/>
                    </a:ext>
                  </a:extLst>
                </a:gridCol>
                <a:gridCol w="7910945">
                  <a:extLst>
                    <a:ext uri="{9D8B030D-6E8A-4147-A177-3AD203B41FA5}">
                      <a16:colId xmlns:a16="http://schemas.microsoft.com/office/drawing/2014/main" val="1155503915"/>
                    </a:ext>
                  </a:extLst>
                </a:gridCol>
              </a:tblGrid>
              <a:tr h="57506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1. Adware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A) Created</a:t>
                      </a:r>
                      <a:r>
                        <a:rPr lang="en-GB" baseline="0" dirty="0">
                          <a:latin typeface="+mj-lt"/>
                        </a:rPr>
                        <a:t> to provide remote access to a computer without detection. This can allow it to modify system settings and even install other types of malware.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024039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2. Bot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B)</a:t>
                      </a:r>
                      <a:r>
                        <a:rPr lang="en-GB" baseline="0" dirty="0">
                          <a:latin typeface="+mj-lt"/>
                        </a:rPr>
                        <a:t> Used to track users activity without their knowledge and might use key loggers to monitor actions taken by the user and gain personal information.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288544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3. Ransomware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C) Encrypts the user personal</a:t>
                      </a:r>
                      <a:r>
                        <a:rPr lang="en-GB" baseline="0" dirty="0">
                          <a:latin typeface="+mj-lt"/>
                        </a:rPr>
                        <a:t> data using strong encryption methods and will demand a ransom to decrypt. This ransom will usually be in the form of a fee.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357892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4. Rootkit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D) These</a:t>
                      </a:r>
                      <a:r>
                        <a:rPr lang="en-GB" baseline="0" dirty="0">
                          <a:latin typeface="+mj-lt"/>
                        </a:rPr>
                        <a:t> enter users computer as a normal file or program and once downloaded, will perform malicious tasks to steal confidential information. 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551200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5.</a:t>
                      </a:r>
                      <a:r>
                        <a:rPr lang="en-GB" baseline="0" dirty="0">
                          <a:latin typeface="+mj-lt"/>
                        </a:rPr>
                        <a:t> Spyware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E) A type of malware that can copy itself</a:t>
                      </a:r>
                      <a:r>
                        <a:rPr lang="en-GB" baseline="0" dirty="0">
                          <a:latin typeface="+mj-lt"/>
                        </a:rPr>
                        <a:t> and spread to other users by attaching itself to other files.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2348053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6. Trojan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F) This is designed to provide users with advertisements in the form of pop-ups that redirect them elsewhere.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720847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7. Virus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G) A type</a:t>
                      </a:r>
                      <a:r>
                        <a:rPr lang="en-GB" baseline="0" dirty="0">
                          <a:latin typeface="+mj-lt"/>
                        </a:rPr>
                        <a:t> of malware that needs user actions to spread it and as a result, can continue to spread, exploiting the network and consuming bandwidth.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6425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8. Worm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H) An automated type of malware used to perform DDOS attacks to get access to servers.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318626"/>
                  </a:ext>
                </a:extLst>
              </a:tr>
            </a:tbl>
          </a:graphicData>
        </a:graphic>
      </p:graphicFrame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162" y="149112"/>
            <a:ext cx="1867161" cy="533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8762" y="149112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Video provided by</a:t>
            </a:r>
          </a:p>
        </p:txBody>
      </p:sp>
    </p:spTree>
    <p:extLst>
      <p:ext uri="{BB962C8B-B14F-4D97-AF65-F5344CB8AC3E}">
        <p14:creationId xmlns:p14="http://schemas.microsoft.com/office/powerpoint/2010/main" val="228909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Match them up!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Match up the network protocol with the correct statement.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237231"/>
              </p:ext>
            </p:extLst>
          </p:nvPr>
        </p:nvGraphicFramePr>
        <p:xfrm>
          <a:off x="286327" y="1481664"/>
          <a:ext cx="1103283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6041">
                  <a:extLst>
                    <a:ext uri="{9D8B030D-6E8A-4147-A177-3AD203B41FA5}">
                      <a16:colId xmlns:a16="http://schemas.microsoft.com/office/drawing/2014/main" val="980477829"/>
                    </a:ext>
                  </a:extLst>
                </a:gridCol>
                <a:gridCol w="1455850">
                  <a:extLst>
                    <a:ext uri="{9D8B030D-6E8A-4147-A177-3AD203B41FA5}">
                      <a16:colId xmlns:a16="http://schemas.microsoft.com/office/drawing/2014/main" val="2086299256"/>
                    </a:ext>
                  </a:extLst>
                </a:gridCol>
                <a:gridCol w="7910945">
                  <a:extLst>
                    <a:ext uri="{9D8B030D-6E8A-4147-A177-3AD203B41FA5}">
                      <a16:colId xmlns:a16="http://schemas.microsoft.com/office/drawing/2014/main" val="1155503915"/>
                    </a:ext>
                  </a:extLst>
                </a:gridCol>
              </a:tblGrid>
              <a:tr h="57506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1. Adware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A) Created to provide remote access to a computer without detection. This can allow it to modify system settings and even install other types of malware.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024039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2. Bot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B)</a:t>
                      </a:r>
                      <a:r>
                        <a:rPr lang="en-GB" baseline="0" dirty="0">
                          <a:latin typeface="+mj-lt"/>
                        </a:rPr>
                        <a:t> Used to track users activity without their knowledge and might use key loggers to monitor actions taken by the user and gain personal information.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288544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3. Ransomware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C) Encrypts the user personal data using strong encryption methods and will demand a ransom to decrypt. This ransom will usually be in the form of a fee</a:t>
                      </a:r>
                      <a:r>
                        <a:rPr lang="en-GB" baseline="0" dirty="0">
                          <a:latin typeface="+mj-lt"/>
                        </a:rPr>
                        <a:t>. 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357892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4. Rootkit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D) These enter users computer as a normal file or program and once downloaded, will perform malicious tasks to steal confidential information.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551200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5.</a:t>
                      </a:r>
                      <a:r>
                        <a:rPr lang="en-GB" baseline="0" dirty="0">
                          <a:latin typeface="+mj-lt"/>
                        </a:rPr>
                        <a:t> Spyware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E) A type of malware that can copy itself and spread to other users by attaching itself to other files.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2348053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6. Trojan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F) This is designed to provide users with advertisements in the form of pop-ups that redirect them elsewhere.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720847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7. Virus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G) A type of malware that needs user actions to spread it and as a result, can continue to spread, exploiting the network and consuming bandwidth.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6425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8. Worm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H) An automated type of malware used to perform DDOS attacks to get access to servers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318626"/>
                  </a:ext>
                </a:extLst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1562100" y="1790700"/>
            <a:ext cx="1943100" cy="31877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73200" y="2413000"/>
            <a:ext cx="2057400" cy="38227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333500" y="3009900"/>
            <a:ext cx="2171700" cy="254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73200" y="1790700"/>
            <a:ext cx="2032000" cy="184150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333500" y="2413000"/>
            <a:ext cx="2286000" cy="17907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333500" y="3632200"/>
            <a:ext cx="2197100" cy="13462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333500" y="4318000"/>
            <a:ext cx="2197100" cy="1219200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473200" y="5422900"/>
            <a:ext cx="2146300" cy="81280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008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to avoid malware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Come up with a list of methods that can be used to avoid malware infecting your computer.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62443"/>
              </p:ext>
            </p:extLst>
          </p:nvPr>
        </p:nvGraphicFramePr>
        <p:xfrm>
          <a:off x="261257" y="1546980"/>
          <a:ext cx="8128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3772">
                  <a:extLst>
                    <a:ext uri="{9D8B030D-6E8A-4147-A177-3AD203B41FA5}">
                      <a16:colId xmlns:a16="http://schemas.microsoft.com/office/drawing/2014/main" val="243320733"/>
                    </a:ext>
                  </a:extLst>
                </a:gridCol>
                <a:gridCol w="7344228">
                  <a:extLst>
                    <a:ext uri="{9D8B030D-6E8A-4147-A177-3AD203B41FA5}">
                      <a16:colId xmlns:a16="http://schemas.microsoft.com/office/drawing/2014/main" val="285969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51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03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9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6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1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85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65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241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512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to avoid malware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Come up with a list of methods that can be used to avoid malware infecting your computer.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717453"/>
              </p:ext>
            </p:extLst>
          </p:nvPr>
        </p:nvGraphicFramePr>
        <p:xfrm>
          <a:off x="261257" y="1546980"/>
          <a:ext cx="8128000" cy="3168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3772">
                  <a:extLst>
                    <a:ext uri="{9D8B030D-6E8A-4147-A177-3AD203B41FA5}">
                      <a16:colId xmlns:a16="http://schemas.microsoft.com/office/drawing/2014/main" val="243320733"/>
                    </a:ext>
                  </a:extLst>
                </a:gridCol>
                <a:gridCol w="7344228">
                  <a:extLst>
                    <a:ext uri="{9D8B030D-6E8A-4147-A177-3AD203B41FA5}">
                      <a16:colId xmlns:a16="http://schemas.microsoft.com/office/drawing/2014/main" val="285969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Avoid opening emails, websites and attachments from unknown sources.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751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Ensure that the operating system is up to date.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03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Ensure that the anti-virus can scan emails.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9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Install anti-virus software and ensure that it is constantly updated.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6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Install anti-spyware protection software that removes or blocks spyware.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561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Install a firewall to ensure that software is not downloaded without your knowledge.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85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Install the latest security updates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5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Use adware removal software.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241746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800" y="4609494"/>
            <a:ext cx="712333" cy="712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19771" y="4609494"/>
            <a:ext cx="25835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>
                <a:latin typeface="+mj-lt"/>
              </a:rPr>
              <a:t>Exam tip:</a:t>
            </a:r>
          </a:p>
          <a:p>
            <a:r>
              <a:rPr lang="en-GB" dirty="0">
                <a:latin typeface="+mj-lt"/>
              </a:rPr>
              <a:t>The one’s highlighted in blue are more generic strategies. These are quite useful if you have to suggest ways to avoid malware in the exam.</a:t>
            </a:r>
          </a:p>
        </p:txBody>
      </p:sp>
    </p:spTree>
    <p:extLst>
      <p:ext uri="{BB962C8B-B14F-4D97-AF65-F5344CB8AC3E}">
        <p14:creationId xmlns:p14="http://schemas.microsoft.com/office/powerpoint/2010/main" val="960072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2" y="128588"/>
            <a:ext cx="9858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405" y="74245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the type of malware commonly used as part of a DDOS attack (1 mark)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402" y="1452922"/>
            <a:ext cx="5472113" cy="6897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........................................................................................................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82888" y="71194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Jamie is a student and is now unable to use his laptop because this screenshot has just come up.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9401" y="5196986"/>
            <a:ext cx="5472113" cy="14827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1…………………………………………………………..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2…………………………………………………………..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3…………………………………………………………..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2887" y="4528521"/>
            <a:ext cx="5472113" cy="3895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type malware has attacked Jamie’s computer. (3 marks)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2887" y="5026955"/>
            <a:ext cx="5472113" cy="16528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377" y="1461006"/>
            <a:ext cx="5246373" cy="29510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9401" y="2278789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‘Trojan’ (2 marks)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9401" y="3024712"/>
            <a:ext cx="5472113" cy="131512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9401" y="445312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three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methods that can be used to avoid malware. (3 marks)</a:t>
            </a:r>
          </a:p>
        </p:txBody>
      </p:sp>
    </p:spTree>
    <p:extLst>
      <p:ext uri="{BB962C8B-B14F-4D97-AF65-F5344CB8AC3E}">
        <p14:creationId xmlns:p14="http://schemas.microsoft.com/office/powerpoint/2010/main" val="3299981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2" y="128588"/>
            <a:ext cx="9858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405" y="74245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the type of malware commonly used as part of a DDOS attack (1 mark)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402" y="1452922"/>
            <a:ext cx="5472113" cy="6897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Bot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82888" y="71194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Jamie is a student and </a:t>
            </a:r>
            <a:r>
              <a:rPr lang="en-GB" sz="1400">
                <a:solidFill>
                  <a:schemeClr val="tx1"/>
                </a:solidFill>
                <a:latin typeface="+mj-lt"/>
              </a:rPr>
              <a:t>is now unable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to use his laptop because this screenshot has just come up.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9401" y="5196986"/>
            <a:ext cx="5472113" cy="14827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Install anti-malware software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Avoid opening emails from unknown sources.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Install the latest OS updates.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2887" y="4528521"/>
            <a:ext cx="5472113" cy="3895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type malware has attacked Jamie’s computer. (3 marks)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2887" y="5026955"/>
            <a:ext cx="5472113" cy="16528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This type of attack is known as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ransomware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. Aarons data has been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encrypted which means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he can’t use it unless he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paid a ransom for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it to be decrypted.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377" y="1461006"/>
            <a:ext cx="5246373" cy="29510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9401" y="2278789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‘Trojan’ (2 marks)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9401" y="3024712"/>
            <a:ext cx="5472113" cy="13151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It’s designed to behave like a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normal file/program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and once downloaded, they can use key loggers to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steal confidential data.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9401" y="445312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three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methods that can be used to avoid malware. (3 marks)</a:t>
            </a:r>
          </a:p>
        </p:txBody>
      </p:sp>
    </p:spTree>
    <p:extLst>
      <p:ext uri="{BB962C8B-B14F-4D97-AF65-F5344CB8AC3E}">
        <p14:creationId xmlns:p14="http://schemas.microsoft.com/office/powerpoint/2010/main" val="711050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1081</Words>
  <Application>Microsoft Office PowerPoint</Application>
  <PresentationFormat>Widescreen</PresentationFormat>
  <Paragraphs>127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2021-07-04T09:20:39Z</dcterms:modified>
</cp:coreProperties>
</file>